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Economica"/>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Economica-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Economica-italic.fntdata"/><Relationship Id="rId12" Type="http://schemas.openxmlformats.org/officeDocument/2006/relationships/slide" Target="slides/slide7.xml"/><Relationship Id="rId34" Type="http://schemas.openxmlformats.org/officeDocument/2006/relationships/font" Target="fonts/Economica-bold.fntdata"/><Relationship Id="rId15" Type="http://schemas.openxmlformats.org/officeDocument/2006/relationships/slide" Target="slides/slide10.xml"/><Relationship Id="rId37" Type="http://schemas.openxmlformats.org/officeDocument/2006/relationships/font" Target="fonts/OpenSans-regular.fntdata"/><Relationship Id="rId14" Type="http://schemas.openxmlformats.org/officeDocument/2006/relationships/slide" Target="slides/slide9.xml"/><Relationship Id="rId36" Type="http://schemas.openxmlformats.org/officeDocument/2006/relationships/font" Target="fonts/Economica-boldItalic.fntdata"/><Relationship Id="rId17" Type="http://schemas.openxmlformats.org/officeDocument/2006/relationships/slide" Target="slides/slide12.xml"/><Relationship Id="rId39" Type="http://schemas.openxmlformats.org/officeDocument/2006/relationships/font" Target="fonts/OpenSans-italic.fntdata"/><Relationship Id="rId16" Type="http://schemas.openxmlformats.org/officeDocument/2006/relationships/slide" Target="slides/slide11.xml"/><Relationship Id="rId38" Type="http://schemas.openxmlformats.org/officeDocument/2006/relationships/font" Target="fonts/OpenSans-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80120fb8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80120fb8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80120fb8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80120fb8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80120fb8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80120fb8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480120fb8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80120fb8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7f6d9858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7f6d9858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7f6d9858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7f6d9858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47f6d9858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47f6d9858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7f6d9858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7f6d9858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470719115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470719115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70719115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70719115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434feb148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434feb148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8095c8047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8095c8047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70719115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70719115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70719115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70719115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470719115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70719115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470719115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470719115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Determine whether the database stands for a performance bottleneck of your web application.</a:t>
            </a:r>
            <a:endParaRPr/>
          </a:p>
          <a:p>
            <a:pPr indent="0" lvl="0" marL="0" rtl="0" algn="l">
              <a:spcBef>
                <a:spcPts val="0"/>
              </a:spcBef>
              <a:spcAft>
                <a:spcPts val="0"/>
              </a:spcAft>
              <a:buNone/>
            </a:pPr>
            <a:r>
              <a:rPr lang="en"/>
              <a:t>Add more data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8095c80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48095c80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70719115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70719115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707191153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707191153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480120fb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480120fb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433d012ad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433d012ad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480120fb8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480120fb8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47f6d9858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47f6d9858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80120fb8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80120fb8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80120fb8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80120fb8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480120fb8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480120fb8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28.png"/><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nwen304gropproject.herokuapp.com/html/terms_conditions.html" TargetMode="External"/><Relationship Id="rId4" Type="http://schemas.openxmlformats.org/officeDocument/2006/relationships/hyperlink" Target="https://nwen304gropproject.herokuapp.com/html/privacy-policy.html" TargetMode="External"/><Relationship Id="rId5" Type="http://schemas.openxmlformats.org/officeDocument/2006/relationships/image" Target="../media/image33.png"/><Relationship Id="rId6"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38.png"/><Relationship Id="rId5" Type="http://schemas.openxmlformats.org/officeDocument/2006/relationships/image" Target="../media/image32.png"/><Relationship Id="rId6"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25.png"/><Relationship Id="rId7" Type="http://schemas.openxmlformats.org/officeDocument/2006/relationships/image" Target="../media/image40.png"/><Relationship Id="rId8"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NWEN 304 </a:t>
            </a:r>
            <a:endParaRPr/>
          </a:p>
          <a:p>
            <a:pPr indent="0" lvl="0" marL="0" rtl="0" algn="ctr">
              <a:spcBef>
                <a:spcPts val="0"/>
              </a:spcBef>
              <a:spcAft>
                <a:spcPts val="0"/>
              </a:spcAft>
              <a:buNone/>
            </a:pPr>
            <a:r>
              <a:rPr lang="en"/>
              <a:t>GROUP PROJECT</a:t>
            </a:r>
            <a:endParaRPr/>
          </a:p>
        </p:txBody>
      </p:sp>
      <p:sp>
        <p:nvSpPr>
          <p:cNvPr id="63" name="Google Shape;63;p13"/>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Darren Tong, Minping Yang, </a:t>
            </a:r>
            <a:r>
              <a:rPr lang="en"/>
              <a:t>Tabitha Byrne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View Cart</a:t>
            </a:r>
            <a:endParaRPr/>
          </a:p>
        </p:txBody>
      </p:sp>
      <p:pic>
        <p:nvPicPr>
          <p:cNvPr id="121" name="Google Shape;121;p22"/>
          <p:cNvPicPr preferRelativeResize="0"/>
          <p:nvPr/>
        </p:nvPicPr>
        <p:blipFill>
          <a:blip r:embed="rId3">
            <a:alphaModFix/>
          </a:blip>
          <a:stretch>
            <a:fillRect/>
          </a:stretch>
        </p:blipFill>
        <p:spPr>
          <a:xfrm>
            <a:off x="533125" y="1147225"/>
            <a:ext cx="8077747" cy="39962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Order History</a:t>
            </a:r>
            <a:endParaRPr/>
          </a:p>
        </p:txBody>
      </p:sp>
      <p:pic>
        <p:nvPicPr>
          <p:cNvPr id="127" name="Google Shape;127;p23"/>
          <p:cNvPicPr preferRelativeResize="0"/>
          <p:nvPr/>
        </p:nvPicPr>
        <p:blipFill>
          <a:blip r:embed="rId3">
            <a:alphaModFix/>
          </a:blip>
          <a:stretch>
            <a:fillRect/>
          </a:stretch>
        </p:blipFill>
        <p:spPr>
          <a:xfrm>
            <a:off x="837188" y="1452025"/>
            <a:ext cx="7469624" cy="3691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Administrator User Order Modifications</a:t>
            </a:r>
            <a:endParaRPr/>
          </a:p>
        </p:txBody>
      </p:sp>
      <p:sp>
        <p:nvSpPr>
          <p:cNvPr id="133" name="Google Shape;133;p2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4"/>
          <p:cNvPicPr preferRelativeResize="0"/>
          <p:nvPr/>
        </p:nvPicPr>
        <p:blipFill>
          <a:blip r:embed="rId3">
            <a:alphaModFix/>
          </a:blip>
          <a:stretch>
            <a:fillRect/>
          </a:stretch>
        </p:blipFill>
        <p:spPr>
          <a:xfrm>
            <a:off x="0" y="1061949"/>
            <a:ext cx="8060424" cy="3937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Recommendation</a:t>
            </a:r>
            <a:endParaRPr/>
          </a:p>
        </p:txBody>
      </p:sp>
      <p:pic>
        <p:nvPicPr>
          <p:cNvPr id="140" name="Google Shape;140;p25"/>
          <p:cNvPicPr preferRelativeResize="0"/>
          <p:nvPr/>
        </p:nvPicPr>
        <p:blipFill>
          <a:blip r:embed="rId3">
            <a:alphaModFix/>
          </a:blip>
          <a:stretch>
            <a:fillRect/>
          </a:stretch>
        </p:blipFill>
        <p:spPr>
          <a:xfrm>
            <a:off x="619100" y="1147225"/>
            <a:ext cx="7782115" cy="38438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724650" y="1365525"/>
            <a:ext cx="2284200" cy="2271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t>
            </a:r>
            <a:r>
              <a:rPr lang="en"/>
              <a:t>asic user registration functionality</a:t>
            </a:r>
            <a:endParaRPr/>
          </a:p>
        </p:txBody>
      </p:sp>
      <p:pic>
        <p:nvPicPr>
          <p:cNvPr id="146" name="Google Shape;146;p26"/>
          <p:cNvPicPr preferRelativeResize="0"/>
          <p:nvPr/>
        </p:nvPicPr>
        <p:blipFill>
          <a:blip r:embed="rId3">
            <a:alphaModFix/>
          </a:blip>
          <a:stretch>
            <a:fillRect/>
          </a:stretch>
        </p:blipFill>
        <p:spPr>
          <a:xfrm>
            <a:off x="4165152" y="432025"/>
            <a:ext cx="3131125" cy="4279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73825" y="879750"/>
            <a:ext cx="2330100" cy="338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 basic user login / logout functionality</a:t>
            </a:r>
            <a:endParaRPr/>
          </a:p>
        </p:txBody>
      </p:sp>
      <p:pic>
        <p:nvPicPr>
          <p:cNvPr id="152" name="Google Shape;152;p27"/>
          <p:cNvPicPr preferRelativeResize="0"/>
          <p:nvPr/>
        </p:nvPicPr>
        <p:blipFill>
          <a:blip r:embed="rId3">
            <a:alphaModFix/>
          </a:blip>
          <a:stretch>
            <a:fillRect/>
          </a:stretch>
        </p:blipFill>
        <p:spPr>
          <a:xfrm>
            <a:off x="2546250" y="128725"/>
            <a:ext cx="3945576" cy="4601500"/>
          </a:xfrm>
          <a:prstGeom prst="rect">
            <a:avLst/>
          </a:prstGeom>
          <a:noFill/>
          <a:ln>
            <a:noFill/>
          </a:ln>
        </p:spPr>
      </p:pic>
      <p:pic>
        <p:nvPicPr>
          <p:cNvPr id="153" name="Google Shape;153;p27"/>
          <p:cNvPicPr preferRelativeResize="0"/>
          <p:nvPr/>
        </p:nvPicPr>
        <p:blipFill>
          <a:blip r:embed="rId4">
            <a:alphaModFix/>
          </a:blip>
          <a:stretch>
            <a:fillRect/>
          </a:stretch>
        </p:blipFill>
        <p:spPr>
          <a:xfrm>
            <a:off x="6752125" y="128725"/>
            <a:ext cx="1414077" cy="4601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916400" y="315925"/>
            <a:ext cx="2800200" cy="432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use OAuth and Google Identity Platform for user registration and authentication</a:t>
            </a:r>
            <a:endParaRPr/>
          </a:p>
        </p:txBody>
      </p:sp>
      <p:pic>
        <p:nvPicPr>
          <p:cNvPr id="159" name="Google Shape;159;p28"/>
          <p:cNvPicPr preferRelativeResize="0"/>
          <p:nvPr/>
        </p:nvPicPr>
        <p:blipFill>
          <a:blip r:embed="rId3">
            <a:alphaModFix/>
          </a:blip>
          <a:stretch>
            <a:fillRect/>
          </a:stretch>
        </p:blipFill>
        <p:spPr>
          <a:xfrm>
            <a:off x="5116875" y="0"/>
            <a:ext cx="1994325" cy="2842926"/>
          </a:xfrm>
          <a:prstGeom prst="rect">
            <a:avLst/>
          </a:prstGeom>
          <a:noFill/>
          <a:ln>
            <a:noFill/>
          </a:ln>
        </p:spPr>
      </p:pic>
      <p:pic>
        <p:nvPicPr>
          <p:cNvPr id="160" name="Google Shape;160;p28"/>
          <p:cNvPicPr preferRelativeResize="0"/>
          <p:nvPr/>
        </p:nvPicPr>
        <p:blipFill>
          <a:blip r:embed="rId4">
            <a:alphaModFix/>
          </a:blip>
          <a:stretch>
            <a:fillRect/>
          </a:stretch>
        </p:blipFill>
        <p:spPr>
          <a:xfrm>
            <a:off x="4168600" y="2842920"/>
            <a:ext cx="3890875" cy="2124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256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Passed</a:t>
            </a:r>
            <a:r>
              <a:rPr lang="en"/>
              <a:t> authentication of </a:t>
            </a:r>
            <a:r>
              <a:rPr lang="en"/>
              <a:t>Google Identity Platform</a:t>
            </a:r>
            <a:endParaRPr/>
          </a:p>
        </p:txBody>
      </p:sp>
      <p:pic>
        <p:nvPicPr>
          <p:cNvPr id="166" name="Google Shape;166;p29"/>
          <p:cNvPicPr preferRelativeResize="0"/>
          <p:nvPr/>
        </p:nvPicPr>
        <p:blipFill>
          <a:blip r:embed="rId3">
            <a:alphaModFix/>
          </a:blip>
          <a:stretch>
            <a:fillRect/>
          </a:stretch>
        </p:blipFill>
        <p:spPr>
          <a:xfrm>
            <a:off x="572850" y="2651950"/>
            <a:ext cx="7998301" cy="1287550"/>
          </a:xfrm>
          <a:prstGeom prst="rect">
            <a:avLst/>
          </a:prstGeom>
          <a:noFill/>
          <a:ln>
            <a:noFill/>
          </a:ln>
        </p:spPr>
      </p:pic>
      <p:pic>
        <p:nvPicPr>
          <p:cNvPr id="167" name="Google Shape;167;p29"/>
          <p:cNvPicPr preferRelativeResize="0"/>
          <p:nvPr/>
        </p:nvPicPr>
        <p:blipFill>
          <a:blip r:embed="rId4">
            <a:alphaModFix/>
          </a:blip>
          <a:stretch>
            <a:fillRect/>
          </a:stretch>
        </p:blipFill>
        <p:spPr>
          <a:xfrm>
            <a:off x="639100" y="1371600"/>
            <a:ext cx="6163426" cy="1243737"/>
          </a:xfrm>
          <a:prstGeom prst="rect">
            <a:avLst/>
          </a:prstGeom>
          <a:noFill/>
          <a:ln>
            <a:noFill/>
          </a:ln>
        </p:spPr>
      </p:pic>
      <p:sp>
        <p:nvSpPr>
          <p:cNvPr id="168" name="Google Shape;168;p29"/>
          <p:cNvSpPr txBox="1"/>
          <p:nvPr/>
        </p:nvSpPr>
        <p:spPr>
          <a:xfrm>
            <a:off x="6802525" y="1371600"/>
            <a:ext cx="1801800" cy="15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Gmail account</a:t>
            </a:r>
            <a:endParaRPr/>
          </a:p>
          <a:p>
            <a:pPr indent="0" lvl="0" marL="0" rtl="0" algn="l">
              <a:spcBef>
                <a:spcPts val="0"/>
              </a:spcBef>
              <a:spcAft>
                <a:spcPts val="0"/>
              </a:spcAft>
              <a:buNone/>
            </a:pPr>
            <a:r>
              <a:rPr lang="en"/>
              <a:t>PWD:123456</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296550" y="698575"/>
            <a:ext cx="3031800" cy="350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implementation of salted password hashing in the web server</a:t>
            </a:r>
            <a:endParaRPr/>
          </a:p>
        </p:txBody>
      </p:sp>
      <p:pic>
        <p:nvPicPr>
          <p:cNvPr id="174" name="Google Shape;174;p30"/>
          <p:cNvPicPr preferRelativeResize="0"/>
          <p:nvPr/>
        </p:nvPicPr>
        <p:blipFill>
          <a:blip r:embed="rId3">
            <a:alphaModFix/>
          </a:blip>
          <a:stretch>
            <a:fillRect/>
          </a:stretch>
        </p:blipFill>
        <p:spPr>
          <a:xfrm>
            <a:off x="3078850" y="954575"/>
            <a:ext cx="6065150" cy="356775"/>
          </a:xfrm>
          <a:prstGeom prst="rect">
            <a:avLst/>
          </a:prstGeom>
          <a:noFill/>
          <a:ln>
            <a:noFill/>
          </a:ln>
        </p:spPr>
      </p:pic>
      <p:pic>
        <p:nvPicPr>
          <p:cNvPr id="175" name="Google Shape;175;p30"/>
          <p:cNvPicPr preferRelativeResize="0"/>
          <p:nvPr/>
        </p:nvPicPr>
        <p:blipFill>
          <a:blip r:embed="rId4">
            <a:alphaModFix/>
          </a:blip>
          <a:stretch>
            <a:fillRect/>
          </a:stretch>
        </p:blipFill>
        <p:spPr>
          <a:xfrm>
            <a:off x="3078850" y="1311350"/>
            <a:ext cx="6065150" cy="433150"/>
          </a:xfrm>
          <a:prstGeom prst="rect">
            <a:avLst/>
          </a:prstGeom>
          <a:noFill/>
          <a:ln>
            <a:noFill/>
          </a:ln>
        </p:spPr>
      </p:pic>
      <p:pic>
        <p:nvPicPr>
          <p:cNvPr id="176" name="Google Shape;176;p30"/>
          <p:cNvPicPr preferRelativeResize="0"/>
          <p:nvPr/>
        </p:nvPicPr>
        <p:blipFill>
          <a:blip r:embed="rId5">
            <a:alphaModFix/>
          </a:blip>
          <a:stretch>
            <a:fillRect/>
          </a:stretch>
        </p:blipFill>
        <p:spPr>
          <a:xfrm>
            <a:off x="3078850" y="1724975"/>
            <a:ext cx="6065151" cy="433150"/>
          </a:xfrm>
          <a:prstGeom prst="rect">
            <a:avLst/>
          </a:prstGeom>
          <a:noFill/>
          <a:ln>
            <a:noFill/>
          </a:ln>
        </p:spPr>
      </p:pic>
      <p:pic>
        <p:nvPicPr>
          <p:cNvPr id="177" name="Google Shape;177;p30"/>
          <p:cNvPicPr preferRelativeResize="0"/>
          <p:nvPr/>
        </p:nvPicPr>
        <p:blipFill>
          <a:blip r:embed="rId6">
            <a:alphaModFix/>
          </a:blip>
          <a:stretch>
            <a:fillRect/>
          </a:stretch>
        </p:blipFill>
        <p:spPr>
          <a:xfrm>
            <a:off x="3078850" y="2571750"/>
            <a:ext cx="6065150" cy="13912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simple user password reset function</a:t>
            </a:r>
            <a:endParaRPr/>
          </a:p>
        </p:txBody>
      </p:sp>
      <p:pic>
        <p:nvPicPr>
          <p:cNvPr id="183" name="Google Shape;183;p31"/>
          <p:cNvPicPr preferRelativeResize="0"/>
          <p:nvPr/>
        </p:nvPicPr>
        <p:blipFill>
          <a:blip r:embed="rId3">
            <a:alphaModFix/>
          </a:blip>
          <a:stretch>
            <a:fillRect/>
          </a:stretch>
        </p:blipFill>
        <p:spPr>
          <a:xfrm>
            <a:off x="394450" y="1147225"/>
            <a:ext cx="2600175" cy="3691475"/>
          </a:xfrm>
          <a:prstGeom prst="rect">
            <a:avLst/>
          </a:prstGeom>
          <a:noFill/>
          <a:ln>
            <a:noFill/>
          </a:ln>
        </p:spPr>
      </p:pic>
      <p:pic>
        <p:nvPicPr>
          <p:cNvPr id="184" name="Google Shape;184;p31"/>
          <p:cNvPicPr preferRelativeResize="0"/>
          <p:nvPr/>
        </p:nvPicPr>
        <p:blipFill>
          <a:blip r:embed="rId4">
            <a:alphaModFix/>
          </a:blip>
          <a:stretch>
            <a:fillRect/>
          </a:stretch>
        </p:blipFill>
        <p:spPr>
          <a:xfrm>
            <a:off x="3206225" y="1072700"/>
            <a:ext cx="2391275" cy="3691475"/>
          </a:xfrm>
          <a:prstGeom prst="rect">
            <a:avLst/>
          </a:prstGeom>
          <a:noFill/>
          <a:ln>
            <a:noFill/>
          </a:ln>
        </p:spPr>
      </p:pic>
      <p:pic>
        <p:nvPicPr>
          <p:cNvPr id="185" name="Google Shape;185;p31"/>
          <p:cNvPicPr preferRelativeResize="0"/>
          <p:nvPr/>
        </p:nvPicPr>
        <p:blipFill>
          <a:blip r:embed="rId5">
            <a:alphaModFix/>
          </a:blip>
          <a:stretch>
            <a:fillRect/>
          </a:stretch>
        </p:blipFill>
        <p:spPr>
          <a:xfrm>
            <a:off x="5809100" y="961000"/>
            <a:ext cx="2499541" cy="369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title"/>
          </p:nvPr>
        </p:nvSpPr>
        <p:spPr>
          <a:xfrm>
            <a:off x="977825" y="1645725"/>
            <a:ext cx="2768400" cy="151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we have done so far</a:t>
            </a:r>
            <a:endParaRPr/>
          </a:p>
        </p:txBody>
      </p:sp>
      <p:sp>
        <p:nvSpPr>
          <p:cNvPr id="69" name="Google Shape;69;p14"/>
          <p:cNvSpPr txBox="1"/>
          <p:nvPr>
            <p:ph idx="1" type="body"/>
          </p:nvPr>
        </p:nvSpPr>
        <p:spPr>
          <a:xfrm>
            <a:off x="4049525" y="1480250"/>
            <a:ext cx="3587400" cy="24861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en"/>
              <a:t>Done all requirements in basic, completion and challenge, except </a:t>
            </a:r>
            <a:r>
              <a:rPr lang="en"/>
              <a:t>use of caching related HTTP headers.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t>
            </a:r>
            <a:r>
              <a:rPr lang="en"/>
              <a:t>eset Password back-end</a:t>
            </a:r>
            <a:endParaRPr/>
          </a:p>
        </p:txBody>
      </p:sp>
      <p:pic>
        <p:nvPicPr>
          <p:cNvPr id="191" name="Google Shape;191;p32"/>
          <p:cNvPicPr preferRelativeResize="0"/>
          <p:nvPr/>
        </p:nvPicPr>
        <p:blipFill>
          <a:blip r:embed="rId3">
            <a:alphaModFix/>
          </a:blip>
          <a:stretch>
            <a:fillRect/>
          </a:stretch>
        </p:blipFill>
        <p:spPr>
          <a:xfrm>
            <a:off x="376050" y="1033025"/>
            <a:ext cx="5966375" cy="3609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3"/>
          <p:cNvSpPr txBox="1"/>
          <p:nvPr>
            <p:ph type="title"/>
          </p:nvPr>
        </p:nvSpPr>
        <p:spPr>
          <a:xfrm>
            <a:off x="175550" y="1007300"/>
            <a:ext cx="2774400" cy="348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
            </a:r>
            <a:r>
              <a:rPr lang="en"/>
              <a:t>esigned and implemented with clear consideration of the </a:t>
            </a:r>
            <a:r>
              <a:rPr lang="en" u="sng">
                <a:solidFill>
                  <a:schemeClr val="hlink"/>
                </a:solidFill>
                <a:hlinkClick r:id="rId3"/>
              </a:rPr>
              <a:t>privacy</a:t>
            </a:r>
            <a:r>
              <a:rPr lang="en"/>
              <a:t> </a:t>
            </a:r>
            <a:r>
              <a:rPr lang="en" u="sng">
                <a:solidFill>
                  <a:schemeClr val="hlink"/>
                </a:solidFill>
                <a:hlinkClick r:id="rId4"/>
              </a:rPr>
              <a:t>aspect</a:t>
            </a:r>
            <a:endParaRPr/>
          </a:p>
        </p:txBody>
      </p:sp>
      <p:pic>
        <p:nvPicPr>
          <p:cNvPr id="197" name="Google Shape;197;p33"/>
          <p:cNvPicPr preferRelativeResize="0"/>
          <p:nvPr/>
        </p:nvPicPr>
        <p:blipFill>
          <a:blip r:embed="rId5">
            <a:alphaModFix/>
          </a:blip>
          <a:stretch>
            <a:fillRect/>
          </a:stretch>
        </p:blipFill>
        <p:spPr>
          <a:xfrm>
            <a:off x="3057100" y="638512"/>
            <a:ext cx="2774450" cy="3866476"/>
          </a:xfrm>
          <a:prstGeom prst="rect">
            <a:avLst/>
          </a:prstGeom>
          <a:noFill/>
          <a:ln>
            <a:noFill/>
          </a:ln>
        </p:spPr>
      </p:pic>
      <p:pic>
        <p:nvPicPr>
          <p:cNvPr id="198" name="Google Shape;198;p33"/>
          <p:cNvPicPr preferRelativeResize="0"/>
          <p:nvPr/>
        </p:nvPicPr>
        <p:blipFill>
          <a:blip r:embed="rId6">
            <a:alphaModFix/>
          </a:blip>
          <a:stretch>
            <a:fillRect/>
          </a:stretch>
        </p:blipFill>
        <p:spPr>
          <a:xfrm>
            <a:off x="5983950" y="638501"/>
            <a:ext cx="2666378" cy="37979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802100" y="860525"/>
            <a:ext cx="72978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timeout function: when user stop using the application for a certain period of time</a:t>
            </a:r>
            <a:endParaRPr/>
          </a:p>
        </p:txBody>
      </p:sp>
      <p:pic>
        <p:nvPicPr>
          <p:cNvPr id="204" name="Google Shape;204;p34"/>
          <p:cNvPicPr preferRelativeResize="0"/>
          <p:nvPr/>
        </p:nvPicPr>
        <p:blipFill>
          <a:blip r:embed="rId3">
            <a:alphaModFix/>
          </a:blip>
          <a:stretch>
            <a:fillRect/>
          </a:stretch>
        </p:blipFill>
        <p:spPr>
          <a:xfrm>
            <a:off x="1165975" y="1889625"/>
            <a:ext cx="6240475" cy="2113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5"/>
          <p:cNvSpPr txBox="1"/>
          <p:nvPr>
            <p:ph type="title"/>
          </p:nvPr>
        </p:nvSpPr>
        <p:spPr>
          <a:xfrm>
            <a:off x="417600" y="1294725"/>
            <a:ext cx="3213300" cy="294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measure the performance of our server application</a:t>
            </a:r>
            <a:endParaRPr/>
          </a:p>
        </p:txBody>
      </p:sp>
      <p:pic>
        <p:nvPicPr>
          <p:cNvPr id="210" name="Google Shape;210;p35"/>
          <p:cNvPicPr preferRelativeResize="0"/>
          <p:nvPr/>
        </p:nvPicPr>
        <p:blipFill>
          <a:blip r:embed="rId3">
            <a:alphaModFix/>
          </a:blip>
          <a:stretch>
            <a:fillRect/>
          </a:stretch>
        </p:blipFill>
        <p:spPr>
          <a:xfrm>
            <a:off x="3783300" y="152400"/>
            <a:ext cx="4619906"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Bar Charts</a:t>
            </a:r>
            <a:endParaRPr/>
          </a:p>
        </p:txBody>
      </p:sp>
      <p:pic>
        <p:nvPicPr>
          <p:cNvPr id="216" name="Google Shape;216;p36"/>
          <p:cNvPicPr preferRelativeResize="0"/>
          <p:nvPr/>
        </p:nvPicPr>
        <p:blipFill>
          <a:blip r:embed="rId3">
            <a:alphaModFix/>
          </a:blip>
          <a:stretch>
            <a:fillRect/>
          </a:stretch>
        </p:blipFill>
        <p:spPr>
          <a:xfrm>
            <a:off x="4623725" y="1308775"/>
            <a:ext cx="4520276" cy="2826311"/>
          </a:xfrm>
          <a:prstGeom prst="rect">
            <a:avLst/>
          </a:prstGeom>
          <a:noFill/>
          <a:ln>
            <a:noFill/>
          </a:ln>
        </p:spPr>
      </p:pic>
      <p:pic>
        <p:nvPicPr>
          <p:cNvPr id="217" name="Google Shape;217;p36"/>
          <p:cNvPicPr preferRelativeResize="0"/>
          <p:nvPr/>
        </p:nvPicPr>
        <p:blipFill>
          <a:blip r:embed="rId4">
            <a:alphaModFix/>
          </a:blip>
          <a:stretch>
            <a:fillRect/>
          </a:stretch>
        </p:blipFill>
        <p:spPr>
          <a:xfrm>
            <a:off x="152400" y="1299625"/>
            <a:ext cx="4318924" cy="26703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7"/>
          <p:cNvSpPr txBox="1"/>
          <p:nvPr>
            <p:ph type="title"/>
          </p:nvPr>
        </p:nvSpPr>
        <p:spPr>
          <a:xfrm>
            <a:off x="296575" y="786500"/>
            <a:ext cx="2351100" cy="304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3000"/>
              <a:t>Determine whether the database stands for a performance bottleneck of your web application.</a:t>
            </a:r>
            <a:endParaRPr sz="3000"/>
          </a:p>
        </p:txBody>
      </p:sp>
      <p:sp>
        <p:nvSpPr>
          <p:cNvPr id="223" name="Google Shape;223;p37"/>
          <p:cNvSpPr txBox="1"/>
          <p:nvPr>
            <p:ph idx="1" type="body"/>
          </p:nvPr>
        </p:nvSpPr>
        <p:spPr>
          <a:xfrm>
            <a:off x="3388825" y="362925"/>
            <a:ext cx="53679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INDEX id2 ON customer (customerid,l_name,f_name,city,no_borrowed);</a:t>
            </a:r>
            <a:endParaRPr/>
          </a:p>
          <a:p>
            <a:pPr indent="0" lvl="0" marL="0" rtl="0" algn="l">
              <a:spcBef>
                <a:spcPts val="1600"/>
              </a:spcBef>
              <a:spcAft>
                <a:spcPts val="0"/>
              </a:spcAft>
              <a:buNone/>
            </a:pPr>
            <a:r>
              <a:rPr lang="en"/>
              <a:t>Indexes are used to find rows with specific column values quickly. Without an index, SQL must begin with the first row and then read through the entire table to find the relevant rows. The larger the table, the more this costs. If the table has an index for the columns in question, SQL can quickly determine the position to seek to in the middle of the data file without having to look at all the data. This is much faster than reading every row sequentially.</a:t>
            </a:r>
            <a:endParaRPr/>
          </a:p>
          <a:p>
            <a:pPr indent="0" lvl="0" marL="0" rtl="0" algn="l">
              <a:spcBef>
                <a:spcPts val="1600"/>
              </a:spcBef>
              <a:spcAft>
                <a:spcPts val="0"/>
              </a:spcAft>
              <a:buNone/>
            </a:pPr>
            <a:r>
              <a:t/>
            </a:r>
            <a:endParaRPr/>
          </a:p>
          <a:p>
            <a:pPr indent="0" lvl="0" marL="0" rtl="0" algn="l">
              <a:spcBef>
                <a:spcPts val="1600"/>
              </a:spcBef>
              <a:spcAft>
                <a:spcPts val="1600"/>
              </a:spcAft>
              <a:buNone/>
            </a:pPr>
            <a:br>
              <a:rPr lang="en"/>
            </a:b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implement email loop for password reset</a:t>
            </a:r>
            <a:endParaRPr/>
          </a:p>
        </p:txBody>
      </p:sp>
      <p:pic>
        <p:nvPicPr>
          <p:cNvPr id="229" name="Google Shape;229;p38"/>
          <p:cNvPicPr preferRelativeResize="0"/>
          <p:nvPr/>
        </p:nvPicPr>
        <p:blipFill>
          <a:blip r:embed="rId3">
            <a:alphaModFix/>
          </a:blip>
          <a:stretch>
            <a:fillRect/>
          </a:stretch>
        </p:blipFill>
        <p:spPr>
          <a:xfrm>
            <a:off x="500325" y="1147225"/>
            <a:ext cx="2475588" cy="3691474"/>
          </a:xfrm>
          <a:prstGeom prst="rect">
            <a:avLst/>
          </a:prstGeom>
          <a:noFill/>
          <a:ln>
            <a:noFill/>
          </a:ln>
        </p:spPr>
      </p:pic>
      <p:pic>
        <p:nvPicPr>
          <p:cNvPr id="230" name="Google Shape;230;p38"/>
          <p:cNvPicPr preferRelativeResize="0"/>
          <p:nvPr/>
        </p:nvPicPr>
        <p:blipFill>
          <a:blip r:embed="rId4">
            <a:alphaModFix/>
          </a:blip>
          <a:stretch>
            <a:fillRect/>
          </a:stretch>
        </p:blipFill>
        <p:spPr>
          <a:xfrm>
            <a:off x="2975925" y="1147225"/>
            <a:ext cx="5998375" cy="1544500"/>
          </a:xfrm>
          <a:prstGeom prst="rect">
            <a:avLst/>
          </a:prstGeom>
          <a:noFill/>
          <a:ln>
            <a:noFill/>
          </a:ln>
        </p:spPr>
      </p:pic>
      <p:pic>
        <p:nvPicPr>
          <p:cNvPr id="231" name="Google Shape;231;p38"/>
          <p:cNvPicPr preferRelativeResize="0"/>
          <p:nvPr/>
        </p:nvPicPr>
        <p:blipFill>
          <a:blip r:embed="rId5">
            <a:alphaModFix/>
          </a:blip>
          <a:stretch>
            <a:fillRect/>
          </a:stretch>
        </p:blipFill>
        <p:spPr>
          <a:xfrm>
            <a:off x="3128313" y="2844125"/>
            <a:ext cx="2428875" cy="381000"/>
          </a:xfrm>
          <a:prstGeom prst="rect">
            <a:avLst/>
          </a:prstGeom>
          <a:noFill/>
          <a:ln>
            <a:noFill/>
          </a:ln>
        </p:spPr>
      </p:pic>
      <p:pic>
        <p:nvPicPr>
          <p:cNvPr id="232" name="Google Shape;232;p38"/>
          <p:cNvPicPr preferRelativeResize="0"/>
          <p:nvPr/>
        </p:nvPicPr>
        <p:blipFill>
          <a:blip r:embed="rId6">
            <a:alphaModFix/>
          </a:blip>
          <a:stretch>
            <a:fillRect/>
          </a:stretch>
        </p:blipFill>
        <p:spPr>
          <a:xfrm>
            <a:off x="3128313" y="3377525"/>
            <a:ext cx="5124450" cy="1209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pic>
        <p:nvPicPr>
          <p:cNvPr id="237" name="Google Shape;237;p39"/>
          <p:cNvPicPr preferRelativeResize="0"/>
          <p:nvPr/>
        </p:nvPicPr>
        <p:blipFill>
          <a:blip r:embed="rId3">
            <a:alphaModFix/>
          </a:blip>
          <a:stretch>
            <a:fillRect/>
          </a:stretch>
        </p:blipFill>
        <p:spPr>
          <a:xfrm>
            <a:off x="288575" y="152400"/>
            <a:ext cx="4915600" cy="4838700"/>
          </a:xfrm>
          <a:prstGeom prst="rect">
            <a:avLst/>
          </a:prstGeom>
          <a:noFill/>
          <a:ln>
            <a:noFill/>
          </a:ln>
        </p:spPr>
      </p:pic>
      <p:sp>
        <p:nvSpPr>
          <p:cNvPr id="238" name="Google Shape;238;p39"/>
          <p:cNvSpPr txBox="1"/>
          <p:nvPr/>
        </p:nvSpPr>
        <p:spPr>
          <a:xfrm>
            <a:off x="5699825" y="326550"/>
            <a:ext cx="2647500" cy="4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50">
                <a:solidFill>
                  <a:srgbClr val="333333"/>
                </a:solidFill>
                <a:highlight>
                  <a:srgbClr val="FFFFFF"/>
                </a:highlight>
              </a:rPr>
              <a:t>A JSON Web Token (JWT)</a:t>
            </a:r>
            <a:endParaRPr/>
          </a:p>
        </p:txBody>
      </p:sp>
      <p:pic>
        <p:nvPicPr>
          <p:cNvPr id="239" name="Google Shape;239;p39"/>
          <p:cNvPicPr preferRelativeResize="0"/>
          <p:nvPr/>
        </p:nvPicPr>
        <p:blipFill>
          <a:blip r:embed="rId4">
            <a:alphaModFix/>
          </a:blip>
          <a:stretch>
            <a:fillRect/>
          </a:stretch>
        </p:blipFill>
        <p:spPr>
          <a:xfrm>
            <a:off x="4895850" y="983875"/>
            <a:ext cx="3048000" cy="1047750"/>
          </a:xfrm>
          <a:prstGeom prst="rect">
            <a:avLst/>
          </a:prstGeom>
          <a:noFill/>
          <a:ln>
            <a:noFill/>
          </a:ln>
        </p:spPr>
      </p:pic>
      <p:pic>
        <p:nvPicPr>
          <p:cNvPr id="240" name="Google Shape;240;p39"/>
          <p:cNvPicPr preferRelativeResize="0"/>
          <p:nvPr/>
        </p:nvPicPr>
        <p:blipFill>
          <a:blip r:embed="rId5">
            <a:alphaModFix/>
          </a:blip>
          <a:stretch>
            <a:fillRect/>
          </a:stretch>
        </p:blipFill>
        <p:spPr>
          <a:xfrm>
            <a:off x="4895850" y="2031625"/>
            <a:ext cx="3691225" cy="400050"/>
          </a:xfrm>
          <a:prstGeom prst="rect">
            <a:avLst/>
          </a:prstGeom>
          <a:noFill/>
          <a:ln>
            <a:noFill/>
          </a:ln>
        </p:spPr>
      </p:pic>
      <p:pic>
        <p:nvPicPr>
          <p:cNvPr id="241" name="Google Shape;241;p39"/>
          <p:cNvPicPr preferRelativeResize="0"/>
          <p:nvPr/>
        </p:nvPicPr>
        <p:blipFill>
          <a:blip r:embed="rId6">
            <a:alphaModFix/>
          </a:blip>
          <a:stretch>
            <a:fillRect/>
          </a:stretch>
        </p:blipFill>
        <p:spPr>
          <a:xfrm>
            <a:off x="4895850" y="2571738"/>
            <a:ext cx="2524125" cy="209550"/>
          </a:xfrm>
          <a:prstGeom prst="rect">
            <a:avLst/>
          </a:prstGeom>
          <a:noFill/>
          <a:ln>
            <a:noFill/>
          </a:ln>
        </p:spPr>
      </p:pic>
      <p:pic>
        <p:nvPicPr>
          <p:cNvPr id="242" name="Google Shape;242;p39"/>
          <p:cNvPicPr preferRelativeResize="0"/>
          <p:nvPr/>
        </p:nvPicPr>
        <p:blipFill>
          <a:blip r:embed="rId7">
            <a:alphaModFix/>
          </a:blip>
          <a:stretch>
            <a:fillRect/>
          </a:stretch>
        </p:blipFill>
        <p:spPr>
          <a:xfrm>
            <a:off x="4895872" y="2781300"/>
            <a:ext cx="4255425" cy="1066800"/>
          </a:xfrm>
          <a:prstGeom prst="rect">
            <a:avLst/>
          </a:prstGeom>
          <a:noFill/>
          <a:ln>
            <a:noFill/>
          </a:ln>
        </p:spPr>
      </p:pic>
      <p:pic>
        <p:nvPicPr>
          <p:cNvPr id="243" name="Google Shape;243;p39"/>
          <p:cNvPicPr preferRelativeResize="0"/>
          <p:nvPr/>
        </p:nvPicPr>
        <p:blipFill>
          <a:blip r:embed="rId8">
            <a:alphaModFix/>
          </a:blip>
          <a:stretch>
            <a:fillRect/>
          </a:stretch>
        </p:blipFill>
        <p:spPr>
          <a:xfrm>
            <a:off x="4895875" y="4106400"/>
            <a:ext cx="3467100" cy="542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The distribution of each group members so far</a:t>
            </a:r>
            <a:endParaRPr sz="3600"/>
          </a:p>
        </p:txBody>
      </p:sp>
      <p:sp>
        <p:nvSpPr>
          <p:cNvPr id="75" name="Google Shape;75;p15"/>
          <p:cNvSpPr txBox="1"/>
          <p:nvPr>
            <p:ph idx="1" type="body"/>
          </p:nvPr>
        </p:nvSpPr>
        <p:spPr>
          <a:xfrm>
            <a:off x="238500" y="1207375"/>
            <a:ext cx="8520600" cy="378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Darren has done the front-end design on the web application, designed the database, created the pages for the categories of the items, the add to cart function for the items, the view cart page, the orders page, the administrator account to modify all orders, and the recommendation page.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600"/>
              <a:t>T</a:t>
            </a:r>
            <a:r>
              <a:rPr lang="en" sz="3600"/>
              <a:t>he distribution of each group members so far</a:t>
            </a:r>
            <a:endParaRPr sz="3600"/>
          </a:p>
        </p:txBody>
      </p:sp>
      <p:sp>
        <p:nvSpPr>
          <p:cNvPr id="81" name="Google Shape;81;p16"/>
          <p:cNvSpPr txBox="1"/>
          <p:nvPr>
            <p:ph idx="1" type="body"/>
          </p:nvPr>
        </p:nvSpPr>
        <p:spPr>
          <a:xfrm>
            <a:off x="238500" y="1207375"/>
            <a:ext cx="8520600" cy="378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Minping has done Implement basic user registration functionality, implement basic user login / logout functionality, host your server successfully on Heroku,  use OAuth and Google Identity Platform for user registration and authentication, proper implementation of salted password hashing in the web server for secure user account management, implement a simple user password reset function through a web-based interface, designed and implemented with clear consideration of the privacy aspect, support a  timeout function: when user stop using the application for a certain period of time, and evaluate and measure the performance of our server application, implement email loop for password reset.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Database</a:t>
            </a:r>
            <a:endParaRPr/>
          </a:p>
        </p:txBody>
      </p:sp>
      <p:pic>
        <p:nvPicPr>
          <p:cNvPr id="87" name="Google Shape;87;p17"/>
          <p:cNvPicPr preferRelativeResize="0"/>
          <p:nvPr/>
        </p:nvPicPr>
        <p:blipFill>
          <a:blip r:embed="rId3">
            <a:alphaModFix/>
          </a:blip>
          <a:stretch>
            <a:fillRect/>
          </a:stretch>
        </p:blipFill>
        <p:spPr>
          <a:xfrm>
            <a:off x="1937050" y="931475"/>
            <a:ext cx="3543525" cy="4212025"/>
          </a:xfrm>
          <a:prstGeom prst="rect">
            <a:avLst/>
          </a:prstGeom>
          <a:noFill/>
          <a:ln>
            <a:noFill/>
          </a:ln>
        </p:spPr>
      </p:pic>
      <p:pic>
        <p:nvPicPr>
          <p:cNvPr id="88" name="Google Shape;88;p17"/>
          <p:cNvPicPr preferRelativeResize="0"/>
          <p:nvPr/>
        </p:nvPicPr>
        <p:blipFill>
          <a:blip r:embed="rId4">
            <a:alphaModFix/>
          </a:blip>
          <a:stretch>
            <a:fillRect/>
          </a:stretch>
        </p:blipFill>
        <p:spPr>
          <a:xfrm>
            <a:off x="5480575" y="931475"/>
            <a:ext cx="3663425" cy="4212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8"/>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5" name="Google Shape;95;p18"/>
          <p:cNvPicPr preferRelativeResize="0"/>
          <p:nvPr/>
        </p:nvPicPr>
        <p:blipFill>
          <a:blip r:embed="rId3">
            <a:alphaModFix/>
          </a:blip>
          <a:stretch>
            <a:fillRect/>
          </a:stretch>
        </p:blipFill>
        <p:spPr>
          <a:xfrm>
            <a:off x="0" y="0"/>
            <a:ext cx="9143998" cy="502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2" name="Google Shape;102;p1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9" name="Google Shape;109;p20"/>
          <p:cNvPicPr preferRelativeResize="0"/>
          <p:nvPr/>
        </p:nvPicPr>
        <p:blipFill>
          <a:blip r:embed="rId3">
            <a:alphaModFix/>
          </a:blip>
          <a:stretch>
            <a:fillRect/>
          </a:stretch>
        </p:blipFill>
        <p:spPr>
          <a:xfrm>
            <a:off x="0" y="0"/>
            <a:ext cx="9144002"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Search</a:t>
            </a:r>
            <a:endParaRPr/>
          </a:p>
        </p:txBody>
      </p:sp>
      <p:pic>
        <p:nvPicPr>
          <p:cNvPr id="115" name="Google Shape;115;p21"/>
          <p:cNvPicPr preferRelativeResize="0"/>
          <p:nvPr/>
        </p:nvPicPr>
        <p:blipFill>
          <a:blip r:embed="rId3">
            <a:alphaModFix/>
          </a:blip>
          <a:stretch>
            <a:fillRect/>
          </a:stretch>
        </p:blipFill>
        <p:spPr>
          <a:xfrm>
            <a:off x="687175" y="1147226"/>
            <a:ext cx="8034424" cy="39601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